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431" r:id="rId2"/>
    <p:sldId id="432" r:id="rId3"/>
    <p:sldId id="433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D8F1FC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>
        <p:guide orient="horz" pos="2137"/>
        <p:guide pos="387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6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55542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数据质量管理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文本框 13"/>
          <p:cNvSpPr txBox="1"/>
          <p:nvPr/>
        </p:nvSpPr>
        <p:spPr>
          <a:xfrm>
            <a:off x="3092450" y="3105150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 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数据质量与数据清洗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8" grpId="0"/>
      <p:bldP spid="1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数据质量管理的必要性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032193"/>
            <a:ext cx="100755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如果想象这样一个场景：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在一次高级别会议中，两个分析师都需要分析公司业绩，结果两份报告得到了两个不同的收入数据，那么没有人能够知道哪些数据是准确的，这可能会导致错误决策或者决策被推迟。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228" y="5575618"/>
            <a:ext cx="10075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这充分说明质量低劣的数据带来的不仅仅是报表数据的错误，更危险的是它可能会导致决策的偏离。</a:t>
            </a:r>
          </a:p>
        </p:txBody>
      </p:sp>
      <p:pic>
        <p:nvPicPr>
          <p:cNvPr id="5" name="图片 4" descr="摄图网_501533202_banner_商务人士举行会议（非企业商用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15" y="2970530"/>
            <a:ext cx="3907790" cy="2605405"/>
          </a:xfrm>
          <a:prstGeom prst="rect">
            <a:avLst/>
          </a:prstGeom>
        </p:spPr>
      </p:pic>
      <p:pic>
        <p:nvPicPr>
          <p:cNvPr id="6" name="图片 5" descr="摄图网_501272590_banner_商务人士办公室开会（非企业商用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330" y="2970530"/>
            <a:ext cx="3907155" cy="260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数据质量管理的必要性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345883"/>
            <a:ext cx="10075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这充分说明质量低劣的数据带来的不仅仅是报表数据的错误，更危险的是它可能会导致决策的偏离。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169160" y="2682240"/>
            <a:ext cx="3493135" cy="2860040"/>
            <a:chOff x="3415" y="6352"/>
            <a:chExt cx="5501" cy="4504"/>
          </a:xfrm>
        </p:grpSpPr>
        <p:sp>
          <p:nvSpPr>
            <p:cNvPr id="7" name="矩形 6"/>
            <p:cNvSpPr/>
            <p:nvPr/>
          </p:nvSpPr>
          <p:spPr>
            <a:xfrm>
              <a:off x="3415" y="6352"/>
              <a:ext cx="5501" cy="1019"/>
            </a:xfrm>
            <a:prstGeom prst="rect">
              <a:avLst/>
            </a:prstGeom>
            <a:solidFill>
              <a:srgbClr val="61D6FE"/>
            </a:solidFill>
            <a:ln w="12700" cmpd="sng">
              <a:solidFill>
                <a:srgbClr val="61D6FE"/>
              </a:solidFill>
              <a:prstDash val="solid"/>
            </a:ln>
          </p:spPr>
          <p:style>
            <a:lnRef idx="2">
              <a:srgbClr val="5EB3C5">
                <a:shade val="50000"/>
              </a:srgbClr>
            </a:lnRef>
            <a:fillRef idx="1">
              <a:srgbClr val="5EB3C5"/>
            </a:fillRef>
            <a:effectRef idx="0">
              <a:srgbClr val="5EB3C5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fontAlgn="auto"/>
              <a:r>
                <a:rPr kumimoji="1"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业务影响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415" y="7370"/>
              <a:ext cx="5501" cy="3486"/>
            </a:xfrm>
            <a:prstGeom prst="rect">
              <a:avLst/>
            </a:prstGeom>
            <a:noFill/>
            <a:ln w="12700" cmpd="sng">
              <a:solidFill>
                <a:srgbClr val="61D6FE"/>
              </a:solidFill>
              <a:prstDash val="solid"/>
            </a:ln>
          </p:spPr>
          <p:style>
            <a:lnRef idx="2">
              <a:srgbClr val="5EB3C5">
                <a:shade val="50000"/>
              </a:srgbClr>
            </a:lnRef>
            <a:fillRef idx="1">
              <a:srgbClr val="5EB3C5"/>
            </a:fillRef>
            <a:effectRef idx="0">
              <a:srgbClr val="5EB3C5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fontAlgn="auto"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库存不足或者过多</a:t>
              </a:r>
              <a:endPara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结算错误</a:t>
              </a:r>
              <a:endPara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财务计划的偏差</a:t>
              </a:r>
              <a:endPara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信息不及时或不准确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30023" y="2682240"/>
            <a:ext cx="3493135" cy="2859405"/>
            <a:chOff x="9691" y="6352"/>
            <a:chExt cx="5501" cy="4503"/>
          </a:xfrm>
        </p:grpSpPr>
        <p:sp>
          <p:nvSpPr>
            <p:cNvPr id="9" name="矩形 8"/>
            <p:cNvSpPr/>
            <p:nvPr/>
          </p:nvSpPr>
          <p:spPr>
            <a:xfrm>
              <a:off x="9691" y="6352"/>
              <a:ext cx="5501" cy="1018"/>
            </a:xfrm>
            <a:prstGeom prst="rect">
              <a:avLst/>
            </a:prstGeom>
            <a:solidFill>
              <a:srgbClr val="61D6FE"/>
            </a:solidFill>
            <a:ln w="12700" cmpd="sng">
              <a:solidFill>
                <a:srgbClr val="61D6FE"/>
              </a:solidFill>
              <a:prstDash val="solid"/>
            </a:ln>
          </p:spPr>
          <p:style>
            <a:lnRef idx="2">
              <a:srgbClr val="5EB3C5">
                <a:shade val="50000"/>
              </a:srgbClr>
            </a:lnRef>
            <a:fillRef idx="1">
              <a:srgbClr val="5EB3C5"/>
            </a:fillRef>
            <a:effectRef idx="0">
              <a:srgbClr val="5EB3C5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fontAlgn="auto"/>
              <a:r>
                <a:rPr kumimoji="1"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企业损失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9691" y="7370"/>
              <a:ext cx="5501" cy="3485"/>
            </a:xfrm>
            <a:prstGeom prst="rect">
              <a:avLst/>
            </a:prstGeom>
            <a:noFill/>
            <a:ln w="12700" cmpd="sng">
              <a:solidFill>
                <a:srgbClr val="61D6FE"/>
              </a:solidFill>
              <a:prstDash val="solid"/>
            </a:ln>
          </p:spPr>
          <p:style>
            <a:lnRef idx="2">
              <a:srgbClr val="5EB3C5">
                <a:shade val="50000"/>
              </a:srgbClr>
            </a:lnRef>
            <a:fillRef idx="1">
              <a:srgbClr val="5EB3C5"/>
            </a:fillRef>
            <a:effectRef idx="0">
              <a:srgbClr val="5EB3C5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fontAlgn="auto"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收入损失</a:t>
              </a:r>
              <a:endPara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成本增加</a:t>
              </a:r>
              <a:endPara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客户投诉</a:t>
              </a:r>
              <a:endPara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kumimoji="1"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市场占有率降低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34065" y="4323080"/>
            <a:ext cx="5077459" cy="858520"/>
            <a:chOff x="8707033" y="2937805"/>
            <a:chExt cx="5407288" cy="914400"/>
          </a:xfrm>
        </p:grpSpPr>
        <p:sp>
          <p:nvSpPr>
            <p:cNvPr id="23" name="文本框 22"/>
            <p:cNvSpPr txBox="1"/>
            <p:nvPr/>
          </p:nvSpPr>
          <p:spPr>
            <a:xfrm>
              <a:off x="9876944" y="3117067"/>
              <a:ext cx="4237377" cy="555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EFEFF"/>
                  </a:solidFill>
                  <a:cs typeface="+mn-ea"/>
                  <a:sym typeface="+mn-lt"/>
                </a:rPr>
                <a:t>数据质量管理的必要性</a:t>
              </a:r>
            </a:p>
          </p:txBody>
        </p:sp>
        <p:sp>
          <p:nvSpPr>
            <p:cNvPr id="16" name="原创设计师QQ69613753    _12"/>
            <p:cNvSpPr/>
            <p:nvPr/>
          </p:nvSpPr>
          <p:spPr>
            <a:xfrm>
              <a:off x="8707033" y="293780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3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 rot="18900000">
              <a:off x="8792669" y="302687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065" y="1424836"/>
            <a:ext cx="5077459" cy="858624"/>
            <a:chOff x="1991600" y="2901222"/>
            <a:chExt cx="5407289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511" y="3091914"/>
              <a:ext cx="4237378" cy="555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EFEFF"/>
                  </a:solidFill>
                  <a:cs typeface="+mn-ea"/>
                  <a:sym typeface="+mn-lt"/>
                </a:rPr>
                <a:t>数据质量的定义</a:t>
              </a: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065" y="2874010"/>
            <a:ext cx="5077460" cy="858520"/>
            <a:chOff x="5173118" y="2883412"/>
            <a:chExt cx="5407291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343030" y="3062674"/>
              <a:ext cx="4237379" cy="555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EFEFF"/>
                  </a:solidFill>
                  <a:cs typeface="+mn-ea"/>
                  <a:sym typeface="+mn-lt"/>
                </a:rPr>
                <a:t>数据质量问题的来源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数据质量的定义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数据质量的定义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6228" y="1604153"/>
            <a:ext cx="50118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定义：数据的实际状态与期望状态的比较。</a:t>
            </a:r>
          </a:p>
        </p:txBody>
      </p:sp>
      <p:pic>
        <p:nvPicPr>
          <p:cNvPr id="4" name="图片 3" descr="摄图网_500493641_banner_大数据报表（非企业商用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859" y="2442895"/>
            <a:ext cx="4260424" cy="284485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95214" y="2442895"/>
            <a:ext cx="1823693" cy="564034"/>
            <a:chOff x="1671073" y="1717585"/>
            <a:chExt cx="1647687" cy="564034"/>
          </a:xfrm>
        </p:grpSpPr>
        <p:sp>
          <p:nvSpPr>
            <p:cNvPr id="6" name="Rounded Rectangle 92"/>
            <p:cNvSpPr/>
            <p:nvPr/>
          </p:nvSpPr>
          <p:spPr>
            <a:xfrm>
              <a:off x="1671073" y="1717585"/>
              <a:ext cx="1647687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065617" y="1717585"/>
              <a:ext cx="8853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1" hangingPunct="0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高质量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1195214" y="3130133"/>
            <a:ext cx="5113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latinLnBrk="1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正确地反映了真实世界；</a:t>
            </a:r>
          </a:p>
          <a:p>
            <a:pPr marL="285750" indent="-285750" algn="just" latinLnBrk="1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达到了其在运营、决策和规划中的期望状态。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210013" y="4261352"/>
            <a:ext cx="1823693" cy="564034"/>
            <a:chOff x="1671073" y="1717585"/>
            <a:chExt cx="1647687" cy="564034"/>
          </a:xfrm>
        </p:grpSpPr>
        <p:sp>
          <p:nvSpPr>
            <p:cNvPr id="13" name="Rounded Rectangle 92"/>
            <p:cNvSpPr/>
            <p:nvPr/>
          </p:nvSpPr>
          <p:spPr>
            <a:xfrm>
              <a:off x="1671073" y="1717585"/>
              <a:ext cx="1647687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66158" y="1717585"/>
              <a:ext cx="1284260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1" hangingPunct="0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期望状态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1210013" y="4878856"/>
            <a:ext cx="5099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通常由个人或团体、标准组织、法律法规、业务要求或软件开发要求定义。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build="p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+mn-lt"/>
              </a:rPr>
              <a:t>数据质量问题的来源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摄图网_300321537_banner_市场业务轻商人统计信息的背景（非企业商用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09" y="1820088"/>
            <a:ext cx="5287536" cy="3136694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数据质量问题的来源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4338" y="2495082"/>
            <a:ext cx="4532761" cy="246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auto" latinLnBrk="1" hangingPunct="0">
              <a:lnSpc>
                <a:spcPct val="200000"/>
              </a:lnSpc>
              <a:buClr>
                <a:srgbClr val="CCFFFF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采集标准缺失，或标准执行不到位</a:t>
            </a:r>
          </a:p>
          <a:p>
            <a:pPr marL="342900" indent="-342900" algn="just" fontAlgn="auto" latinLnBrk="1" hangingPunct="0">
              <a:lnSpc>
                <a:spcPct val="200000"/>
              </a:lnSpc>
              <a:buClr>
                <a:srgbClr val="CCFFFF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源数据有问题但没有发现</a:t>
            </a:r>
          </a:p>
          <a:p>
            <a:pPr marL="342900" indent="-342900" algn="just" fontAlgn="auto" latinLnBrk="1" hangingPunct="0">
              <a:lnSpc>
                <a:spcPct val="200000"/>
              </a:lnSpc>
              <a:buClr>
                <a:srgbClr val="CCFFFF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软件、硬件、网络问题</a:t>
            </a:r>
          </a:p>
          <a:p>
            <a:pPr marL="342900" indent="-342900" algn="just" fontAlgn="auto" latinLnBrk="1" hangingPunct="0">
              <a:lnSpc>
                <a:spcPct val="200000"/>
              </a:lnSpc>
              <a:buClr>
                <a:srgbClr val="CCFFFF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处理手法有误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647158" y="1786867"/>
            <a:ext cx="2683104" cy="565742"/>
            <a:chOff x="1671073" y="1715877"/>
            <a:chExt cx="1647687" cy="565742"/>
          </a:xfrm>
        </p:grpSpPr>
        <p:sp>
          <p:nvSpPr>
            <p:cNvPr id="6" name="Rounded Rectangle 92"/>
            <p:cNvSpPr/>
            <p:nvPr/>
          </p:nvSpPr>
          <p:spPr>
            <a:xfrm>
              <a:off x="1671073" y="1717585"/>
              <a:ext cx="1647687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23621" y="1715877"/>
              <a:ext cx="1253143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1" hangingPunct="0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技术、流程问题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数据质量问题的来源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88065" y="2661591"/>
            <a:ext cx="3126767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auto" latinLnBrk="1" hangingPunct="0">
              <a:lnSpc>
                <a:spcPct val="250000"/>
              </a:lnSpc>
              <a:buClr>
                <a:srgbClr val="66FFFF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元数据管理水平低下</a:t>
            </a:r>
          </a:p>
          <a:p>
            <a:pPr marL="342900" indent="-342900" algn="just" fontAlgn="auto" latinLnBrk="1" hangingPunct="0">
              <a:lnSpc>
                <a:spcPct val="250000"/>
              </a:lnSpc>
              <a:buClr>
                <a:srgbClr val="66FFFF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漏洞百出的数据模型</a:t>
            </a:r>
          </a:p>
          <a:p>
            <a:pPr marL="342900" indent="-342900" algn="just" fontAlgn="auto" latinLnBrk="1" hangingPunct="0">
              <a:lnSpc>
                <a:spcPct val="250000"/>
              </a:lnSpc>
              <a:buClr>
                <a:srgbClr val="66FFFF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数据没有打通</a:t>
            </a:r>
          </a:p>
        </p:txBody>
      </p:sp>
      <p:pic>
        <p:nvPicPr>
          <p:cNvPr id="4" name="图片 3" descr="摄图网_500313235_banner_正在研究数据的年轻职员（非企业商用）"/>
          <p:cNvPicPr>
            <a:picLocks noChangeAspect="1"/>
          </p:cNvPicPr>
          <p:nvPr/>
        </p:nvPicPr>
        <p:blipFill>
          <a:blip r:embed="rId3"/>
          <a:srcRect b="16877"/>
          <a:stretch>
            <a:fillRect/>
          </a:stretch>
        </p:blipFill>
        <p:spPr>
          <a:xfrm>
            <a:off x="5163487" y="1877759"/>
            <a:ext cx="5672680" cy="314406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11779" y="1909289"/>
            <a:ext cx="2683104" cy="565742"/>
            <a:chOff x="1671073" y="1715877"/>
            <a:chExt cx="1647687" cy="565742"/>
          </a:xfrm>
        </p:grpSpPr>
        <p:sp>
          <p:nvSpPr>
            <p:cNvPr id="6" name="Rounded Rectangle 92"/>
            <p:cNvSpPr/>
            <p:nvPr/>
          </p:nvSpPr>
          <p:spPr>
            <a:xfrm>
              <a:off x="1671073" y="1717585"/>
              <a:ext cx="1647687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23621" y="1715877"/>
              <a:ext cx="1253143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1" hangingPunct="0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信息、管理问题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5600" b="1" dirty="0">
                <a:latin typeface="+mn-lt"/>
                <a:ea typeface="+mn-ea"/>
                <a:cs typeface="+mn-ea"/>
                <a:sym typeface="+mn-lt"/>
              </a:rPr>
              <a:t>数据质量管理的必要性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数据质量管理的必要性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68435" y="1564236"/>
            <a:ext cx="9725385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● GIGO 原则：Garbage in, Garbage out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“把劣质的数据丢入到最好的模型中去分析处理，就像是把已经腐烂了的桃子，用最好的卡车，走最快的路线，运输到市场，但是桃子仍然是腐烂的。”</a:t>
            </a:r>
          </a:p>
          <a:p>
            <a:pPr marL="0" indent="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61D6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● 错误数据会给企业带来金钱的损失；使员工的效率下降；损伤企业的名誉。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企业的每一个商业决策、客户关系和商业投资都是建立在数据分析的基础上，数据质量问题开始成为影响数据分析和利用效能的“最后一公里”问题，是困扰许多大数据公司和企业在拓展其大数据战略不可回避的问题。</a:t>
            </a: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438</Words>
  <Application>Microsoft Office PowerPoint</Application>
  <PresentationFormat>宽屏</PresentationFormat>
  <Paragraphs>58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微软雅黑</vt:lpstr>
      <vt:lpstr>印品黑体</vt:lpstr>
      <vt:lpstr>Arial</vt:lpstr>
      <vt:lpstr>Calibri</vt:lpstr>
      <vt:lpstr>Wingdings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hemeng1120@qq.com</cp:lastModifiedBy>
  <cp:revision>171</cp:revision>
  <dcterms:created xsi:type="dcterms:W3CDTF">2019-06-19T02:08:00Z</dcterms:created>
  <dcterms:modified xsi:type="dcterms:W3CDTF">2024-03-13T15:12:09Z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